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4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298004-BBE7-4BAA-9299-5C30842A8090}" type="datetimeFigureOut">
              <a:rPr lang="en-US" smtClean="0"/>
              <a:pPr/>
              <a:t>6/12/2010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D073FA-B40C-4F06-8743-EB55833447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298004-BBE7-4BAA-9299-5C30842A8090}" type="datetimeFigureOut">
              <a:rPr lang="en-US" smtClean="0"/>
              <a:pPr/>
              <a:t>6/12/2010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D073FA-B40C-4F06-8743-EB55833447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298004-BBE7-4BAA-9299-5C30842A8090}" type="datetimeFigureOut">
              <a:rPr lang="en-US" smtClean="0"/>
              <a:pPr/>
              <a:t>6/12/2010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D073FA-B40C-4F06-8743-EB55833447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298004-BBE7-4BAA-9299-5C30842A8090}" type="datetimeFigureOut">
              <a:rPr lang="en-US" smtClean="0"/>
              <a:pPr/>
              <a:t>6/12/2010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D073FA-B40C-4F06-8743-EB55833447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298004-BBE7-4BAA-9299-5C30842A8090}" type="datetimeFigureOut">
              <a:rPr lang="en-US" smtClean="0"/>
              <a:pPr/>
              <a:t>6/12/2010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D073FA-B40C-4F06-8743-EB55833447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298004-BBE7-4BAA-9299-5C30842A8090}" type="datetimeFigureOut">
              <a:rPr lang="en-US" smtClean="0"/>
              <a:pPr/>
              <a:t>6/12/2010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D073FA-B40C-4F06-8743-EB55833447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298004-BBE7-4BAA-9299-5C30842A8090}" type="datetimeFigureOut">
              <a:rPr lang="en-US" smtClean="0"/>
              <a:pPr/>
              <a:t>6/12/2010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D073FA-B40C-4F06-8743-EB55833447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298004-BBE7-4BAA-9299-5C30842A8090}" type="datetimeFigureOut">
              <a:rPr lang="en-US" smtClean="0"/>
              <a:pPr/>
              <a:t>6/12/2010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D073FA-B40C-4F06-8743-EB55833447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298004-BBE7-4BAA-9299-5C30842A8090}" type="datetimeFigureOut">
              <a:rPr lang="en-US" smtClean="0"/>
              <a:pPr/>
              <a:t>6/12/2010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D073FA-B40C-4F06-8743-EB55833447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298004-BBE7-4BAA-9299-5C30842A8090}" type="datetimeFigureOut">
              <a:rPr lang="en-US" smtClean="0"/>
              <a:pPr/>
              <a:t>6/12/2010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D073FA-B40C-4F06-8743-EB55833447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CA298004-BBE7-4BAA-9299-5C30842A8090}" type="datetimeFigureOut">
              <a:rPr lang="en-US" smtClean="0"/>
              <a:pPr/>
              <a:t>6/12/2010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01D073FA-B40C-4F06-8743-EB55833447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A298004-BBE7-4BAA-9299-5C30842A8090}" type="datetimeFigureOut">
              <a:rPr lang="en-US" smtClean="0"/>
              <a:pPr/>
              <a:t>6/12/2010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01D073FA-B40C-4F06-8743-EB55833447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sz="6600" smtClean="0"/>
              <a:t>CHAPTER 10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GROUP BEHAVIOR </a:t>
            </a:r>
            <a:endParaRPr lang="en-US" sz="36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7772400" cy="1066800"/>
          </a:xfrm>
        </p:spPr>
        <p:txBody>
          <a:bodyPr/>
          <a:lstStyle/>
          <a:p>
            <a:r>
              <a:rPr lang="en-US" sz="5400" dirty="0" smtClean="0"/>
              <a:t>Status: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83560"/>
            <a:ext cx="7772400" cy="370284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Status is socially defined position or rank given to groups or group members by others.</a:t>
            </a:r>
          </a:p>
          <a:p>
            <a:r>
              <a:rPr lang="en-US" sz="3600" dirty="0" smtClean="0"/>
              <a:t>Status and norms</a:t>
            </a:r>
          </a:p>
          <a:p>
            <a:r>
              <a:rPr lang="en-US" sz="3600" dirty="0" smtClean="0"/>
              <a:t>Status equity </a:t>
            </a:r>
          </a:p>
          <a:p>
            <a:r>
              <a:rPr lang="en-US" sz="3600" dirty="0" smtClean="0"/>
              <a:t>Status and culture</a:t>
            </a:r>
            <a:endParaRPr lang="en-US" sz="3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7772400" cy="914400"/>
          </a:xfrm>
        </p:spPr>
        <p:txBody>
          <a:bodyPr/>
          <a:lstStyle/>
          <a:p>
            <a:r>
              <a:rPr lang="en-US" dirty="0" smtClean="0"/>
              <a:t>Decision making in Groups: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24000"/>
            <a:ext cx="7772400" cy="4572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  Groups may make decisions through any of the following six methods:</a:t>
            </a:r>
          </a:p>
          <a:p>
            <a:pPr marL="582930" indent="-514350">
              <a:buFont typeface="+mj-lt"/>
              <a:buAutoNum type="arabicPeriod"/>
            </a:pPr>
            <a:r>
              <a:rPr lang="en-US" dirty="0" smtClean="0"/>
              <a:t>Decision in lack of response.</a:t>
            </a:r>
          </a:p>
          <a:p>
            <a:pPr marL="582930" indent="-514350">
              <a:buFont typeface="+mj-lt"/>
              <a:buAutoNum type="arabicPeriod"/>
            </a:pPr>
            <a:r>
              <a:rPr lang="en-US" dirty="0" smtClean="0"/>
              <a:t>Decision by authority rule.</a:t>
            </a:r>
            <a:endParaRPr lang="en-IN" dirty="0" smtClean="0"/>
          </a:p>
          <a:p>
            <a:pPr marL="582930" indent="-514350">
              <a:buFont typeface="+mj-lt"/>
              <a:buAutoNum type="arabicPeriod"/>
            </a:pPr>
            <a:r>
              <a:rPr lang="en-US" dirty="0" smtClean="0"/>
              <a:t>Decision by minority rule.</a:t>
            </a:r>
          </a:p>
          <a:p>
            <a:pPr marL="582930" indent="-514350">
              <a:buFont typeface="+mj-lt"/>
              <a:buAutoNum type="arabicPeriod"/>
            </a:pPr>
            <a:r>
              <a:rPr lang="en-US" dirty="0" smtClean="0"/>
              <a:t>Decision by majority rule.</a:t>
            </a:r>
          </a:p>
          <a:p>
            <a:pPr marL="582930" indent="-514350">
              <a:buFont typeface="+mj-lt"/>
              <a:buAutoNum type="arabicPeriod"/>
            </a:pPr>
            <a:r>
              <a:rPr lang="en-US" dirty="0" smtClean="0"/>
              <a:t>Decision by consensus.</a:t>
            </a:r>
          </a:p>
          <a:p>
            <a:pPr marL="582930" indent="-514350">
              <a:buFont typeface="+mj-lt"/>
              <a:buAutoNum type="arabicPeriod"/>
            </a:pPr>
            <a:r>
              <a:rPr lang="en-US" dirty="0" smtClean="0"/>
              <a:t>Decision by unanimity.</a:t>
            </a:r>
          </a:p>
          <a:p>
            <a:pPr marL="582930" indent="-51435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1000"/>
            <a:ext cx="8305800" cy="1045464"/>
          </a:xfrm>
        </p:spPr>
        <p:txBody>
          <a:bodyPr/>
          <a:lstStyle/>
          <a:p>
            <a:r>
              <a:rPr lang="en-US" dirty="0" smtClean="0"/>
              <a:t>Techniques of Decision making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4000"/>
            <a:ext cx="7772400" cy="4572000"/>
          </a:xfrm>
        </p:spPr>
        <p:txBody>
          <a:bodyPr/>
          <a:lstStyle/>
          <a:p>
            <a:r>
              <a:rPr lang="en-US" dirty="0" smtClean="0"/>
              <a:t>Brainstorming : (a) Production blocking (b) Evaluation apprehension </a:t>
            </a:r>
          </a:p>
          <a:p>
            <a:r>
              <a:rPr lang="en-US" dirty="0" smtClean="0"/>
              <a:t>Nominal Group Technique</a:t>
            </a:r>
          </a:p>
          <a:p>
            <a:r>
              <a:rPr lang="en-US" dirty="0" smtClean="0"/>
              <a:t>Delphi Technique</a:t>
            </a:r>
          </a:p>
          <a:p>
            <a:r>
              <a:rPr lang="en-US" dirty="0" smtClean="0"/>
              <a:t>Electronic Meetings</a:t>
            </a:r>
          </a:p>
          <a:p>
            <a:r>
              <a:rPr lang="en-US" dirty="0" smtClean="0"/>
              <a:t>Devil’s Advocacy</a:t>
            </a:r>
          </a:p>
          <a:p>
            <a:r>
              <a:rPr lang="en-US" dirty="0" smtClean="0"/>
              <a:t>Quality  Circles and quality teams</a:t>
            </a:r>
          </a:p>
          <a:p>
            <a:r>
              <a:rPr lang="en-US" dirty="0" smtClean="0"/>
              <a:t>Self managed Teams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772400" cy="914400"/>
          </a:xfrm>
        </p:spPr>
        <p:txBody>
          <a:bodyPr/>
          <a:lstStyle/>
          <a:p>
            <a:r>
              <a:rPr lang="en-US" dirty="0" smtClean="0"/>
              <a:t>Group Thinking: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7772400" cy="5060160"/>
          </a:xfrm>
        </p:spPr>
        <p:txBody>
          <a:bodyPr/>
          <a:lstStyle/>
          <a:p>
            <a:r>
              <a:rPr lang="en-US" dirty="0" smtClean="0"/>
              <a:t>Phenomenon in which the norm for consensus overrides the realistic appraisal of alternative courses of action.</a:t>
            </a:r>
          </a:p>
          <a:p>
            <a:r>
              <a:rPr lang="en-US" dirty="0" smtClean="0"/>
              <a:t>It describes situations in which group pressures for conformity deter the group from critically appraising unusual, minority or unpopular views.</a:t>
            </a:r>
          </a:p>
          <a:p>
            <a:r>
              <a:rPr lang="en-US" dirty="0" smtClean="0"/>
              <a:t>Group think is a disease that attacks many groups and can dramatically hinder their performance. 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7772400" cy="914400"/>
          </a:xfrm>
        </p:spPr>
        <p:txBody>
          <a:bodyPr/>
          <a:lstStyle/>
          <a:p>
            <a:r>
              <a:rPr lang="en-US" dirty="0" smtClean="0"/>
              <a:t>Symptoms of Groupthink: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24000"/>
            <a:ext cx="7772400" cy="4648200"/>
          </a:xfrm>
        </p:spPr>
        <p:txBody>
          <a:bodyPr/>
          <a:lstStyle/>
          <a:p>
            <a:r>
              <a:rPr lang="en-US" dirty="0" smtClean="0"/>
              <a:t>Illusions of invulnerability</a:t>
            </a:r>
          </a:p>
          <a:p>
            <a:r>
              <a:rPr lang="en-US" dirty="0" smtClean="0"/>
              <a:t>Illusions of group morality</a:t>
            </a:r>
          </a:p>
          <a:p>
            <a:r>
              <a:rPr lang="en-US" dirty="0" smtClean="0"/>
              <a:t>Illusions of unanimity</a:t>
            </a:r>
          </a:p>
          <a:p>
            <a:r>
              <a:rPr lang="en-US" dirty="0" smtClean="0"/>
              <a:t>Rationalization</a:t>
            </a:r>
          </a:p>
          <a:p>
            <a:r>
              <a:rPr lang="en-US" dirty="0" smtClean="0"/>
              <a:t>Stereotyping the enemy</a:t>
            </a:r>
          </a:p>
          <a:p>
            <a:r>
              <a:rPr lang="en-US" dirty="0" smtClean="0"/>
              <a:t>Self censorship</a:t>
            </a:r>
          </a:p>
          <a:p>
            <a:r>
              <a:rPr lang="en-US" dirty="0" smtClean="0"/>
              <a:t>Peer pressure</a:t>
            </a:r>
          </a:p>
          <a:p>
            <a:r>
              <a:rPr lang="en-US" dirty="0" smtClean="0"/>
              <a:t>Mind guards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7772400" cy="1143000"/>
          </a:xfrm>
        </p:spPr>
        <p:txBody>
          <a:bodyPr/>
          <a:lstStyle/>
          <a:p>
            <a:r>
              <a:rPr lang="en-US" sz="6600" dirty="0" smtClean="0"/>
              <a:t>Other …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057400"/>
            <a:ext cx="7772400" cy="210264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Social Loafing</a:t>
            </a:r>
          </a:p>
          <a:p>
            <a:r>
              <a:rPr lang="en-US" sz="4800" dirty="0" smtClean="0"/>
              <a:t>Production Blocking</a:t>
            </a:r>
            <a:endParaRPr lang="en-US" sz="4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772400" cy="1676400"/>
          </a:xfrm>
        </p:spPr>
        <p:txBody>
          <a:bodyPr/>
          <a:lstStyle/>
          <a:p>
            <a:r>
              <a:rPr lang="en-US" sz="5400" dirty="0" smtClean="0"/>
              <a:t>Understanding Work Teams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438400"/>
            <a:ext cx="7772400" cy="309324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Problem solving teams</a:t>
            </a:r>
          </a:p>
          <a:p>
            <a:r>
              <a:rPr lang="en-US" sz="4800" dirty="0" smtClean="0"/>
              <a:t>Self managed work teams</a:t>
            </a:r>
          </a:p>
          <a:p>
            <a:r>
              <a:rPr lang="en-US" sz="4800" dirty="0" smtClean="0"/>
              <a:t>Cross functional teams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772400" cy="914400"/>
          </a:xfrm>
        </p:spPr>
        <p:txBody>
          <a:bodyPr/>
          <a:lstStyle/>
          <a:p>
            <a:r>
              <a:rPr lang="en-US" dirty="0" smtClean="0"/>
              <a:t>Introduction: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066800"/>
            <a:ext cx="7772400" cy="5181600"/>
          </a:xfrm>
        </p:spPr>
        <p:txBody>
          <a:bodyPr/>
          <a:lstStyle/>
          <a:p>
            <a:r>
              <a:rPr lang="en-US" dirty="0" smtClean="0"/>
              <a:t>A group may be defined as a collection of two or more people who work with one another regularly to achieve common goals.</a:t>
            </a:r>
          </a:p>
          <a:p>
            <a:r>
              <a:rPr lang="en-US" dirty="0" smtClean="0"/>
              <a:t>Any number of people who interact with one another, are psychologically aware of one another and perceive themselves to be a group.</a:t>
            </a:r>
          </a:p>
          <a:p>
            <a:r>
              <a:rPr lang="en-US" dirty="0" smtClean="0"/>
              <a:t>A group has common needs relating to task, group, individuals and each group develops its own group personality.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772400" cy="914400"/>
          </a:xfrm>
        </p:spPr>
        <p:txBody>
          <a:bodyPr/>
          <a:lstStyle/>
          <a:p>
            <a:r>
              <a:rPr lang="en-US" dirty="0" smtClean="0"/>
              <a:t>Classification of Groups: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5400"/>
            <a:ext cx="7772400" cy="5105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Formal Groups:-</a:t>
            </a:r>
          </a:p>
          <a:p>
            <a:pPr marL="582930" indent="-514350">
              <a:buFont typeface="+mj-lt"/>
              <a:buAutoNum type="arabicPeriod"/>
            </a:pPr>
            <a:r>
              <a:rPr lang="en-US" dirty="0" smtClean="0"/>
              <a:t>Command group</a:t>
            </a:r>
          </a:p>
          <a:p>
            <a:pPr marL="582930" indent="-514350">
              <a:buFont typeface="+mj-lt"/>
              <a:buAutoNum type="arabicPeriod"/>
            </a:pPr>
            <a:r>
              <a:rPr lang="en-US" dirty="0" smtClean="0"/>
              <a:t>Task group</a:t>
            </a:r>
          </a:p>
          <a:p>
            <a:pPr marL="582930" indent="-514350">
              <a:buFont typeface="+mj-lt"/>
              <a:buAutoNum type="arabicPeriod"/>
            </a:pPr>
            <a:r>
              <a:rPr lang="en-US" dirty="0" smtClean="0"/>
              <a:t>Committee</a:t>
            </a:r>
          </a:p>
          <a:p>
            <a:r>
              <a:rPr lang="en-US" dirty="0" smtClean="0"/>
              <a:t>Informal Groups:-</a:t>
            </a:r>
          </a:p>
          <a:p>
            <a:pPr marL="582930" indent="-514350">
              <a:buFont typeface="+mj-lt"/>
              <a:buAutoNum type="arabicPeriod"/>
            </a:pPr>
            <a:r>
              <a:rPr lang="en-US" dirty="0" smtClean="0"/>
              <a:t>Friendship group</a:t>
            </a:r>
          </a:p>
          <a:p>
            <a:pPr marL="582930" indent="-514350">
              <a:buFont typeface="+mj-lt"/>
              <a:buAutoNum type="arabicPeriod"/>
            </a:pPr>
            <a:r>
              <a:rPr lang="en-US" dirty="0" smtClean="0"/>
              <a:t>Interest group</a:t>
            </a:r>
          </a:p>
          <a:p>
            <a:pPr marL="582930" indent="-514350">
              <a:buFont typeface="+mj-lt"/>
              <a:buAutoNum type="arabicPeriod"/>
            </a:pPr>
            <a:r>
              <a:rPr lang="en-US" dirty="0" smtClean="0"/>
              <a:t>Reference group</a:t>
            </a:r>
          </a:p>
          <a:p>
            <a:pPr marL="582930" indent="-514350">
              <a:buFont typeface="+mj-lt"/>
              <a:buAutoNum type="arabicPeriod"/>
            </a:pPr>
            <a:r>
              <a:rPr lang="en-US" dirty="0" smtClean="0"/>
              <a:t> Membership group</a:t>
            </a:r>
          </a:p>
          <a:p>
            <a:pPr marL="582930" indent="-514350">
              <a:buFont typeface="+mj-lt"/>
              <a:buAutoNum type="arabicPeriod"/>
            </a:pPr>
            <a:r>
              <a:rPr lang="en-US" dirty="0" smtClean="0"/>
              <a:t> Cliques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33400"/>
            <a:ext cx="7772400" cy="1066800"/>
          </a:xfrm>
        </p:spPr>
        <p:txBody>
          <a:bodyPr/>
          <a:lstStyle/>
          <a:p>
            <a:r>
              <a:rPr lang="en-US" dirty="0" smtClean="0"/>
              <a:t>Models of Group Development: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83560"/>
            <a:ext cx="7772400" cy="355044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Forming</a:t>
            </a:r>
          </a:p>
          <a:p>
            <a:r>
              <a:rPr lang="en-US" sz="3600" dirty="0" smtClean="0"/>
              <a:t>Storming</a:t>
            </a:r>
          </a:p>
          <a:p>
            <a:r>
              <a:rPr lang="en-US" sz="3600" dirty="0" smtClean="0"/>
              <a:t>Norming</a:t>
            </a:r>
          </a:p>
          <a:p>
            <a:r>
              <a:rPr lang="en-US" sz="3600" dirty="0" smtClean="0"/>
              <a:t>Performing</a:t>
            </a:r>
          </a:p>
          <a:p>
            <a:r>
              <a:rPr lang="en-US" sz="3600" dirty="0" smtClean="0"/>
              <a:t>Adjourning</a:t>
            </a:r>
            <a:endParaRPr lang="en-US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Punctuated Equilibrium Model </a:t>
            </a:r>
            <a:r>
              <a:rPr lang="en-US" b="1" i="1" dirty="0" smtClean="0"/>
              <a:t/>
            </a:r>
            <a:br>
              <a:rPr lang="en-US" b="1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83560"/>
            <a:ext cx="7772400" cy="4083840"/>
          </a:xfrm>
        </p:spPr>
        <p:txBody>
          <a:bodyPr/>
          <a:lstStyle/>
          <a:p>
            <a:pPr lvl="1">
              <a:buFont typeface="Wingdings" pitchFamily="2" charset="2"/>
              <a:buChar char="§"/>
            </a:pPr>
            <a:r>
              <a:rPr lang="en-US" sz="2400" b="1" dirty="0" smtClean="0"/>
              <a:t>First meeting sets the group’s direction.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b="1" dirty="0" smtClean="0"/>
              <a:t>Group activity is one of inertia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b="1" dirty="0" smtClean="0"/>
              <a:t>A transition takes place at the end of this first phase, which occurs exactly when the group has used up half its allotted time. 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b="1" dirty="0" smtClean="0"/>
              <a:t>A transition initiates major changes.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b="1" dirty="0" smtClean="0"/>
              <a:t>A second phase of inertia follows the transition.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b="1" dirty="0" smtClean="0"/>
              <a:t>Last meeting is characterized by markedly accelerated activity.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7772400" cy="914400"/>
          </a:xfrm>
        </p:spPr>
        <p:txBody>
          <a:bodyPr/>
          <a:lstStyle/>
          <a:p>
            <a:r>
              <a:rPr lang="en-US" sz="4800" dirty="0" smtClean="0"/>
              <a:t>Group Member Resources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981200"/>
            <a:ext cx="7772400" cy="3169440"/>
          </a:xfrm>
        </p:spPr>
        <p:txBody>
          <a:bodyPr/>
          <a:lstStyle/>
          <a:p>
            <a:r>
              <a:rPr lang="en-US" sz="3600" dirty="0" smtClean="0"/>
              <a:t>Knowledge, Skills, and Abilities</a:t>
            </a:r>
            <a:endParaRPr lang="en-IN" sz="3600" dirty="0" smtClean="0"/>
          </a:p>
          <a:p>
            <a:r>
              <a:rPr lang="en-US" sz="3600" dirty="0" smtClean="0"/>
              <a:t>Personality Characteristics</a:t>
            </a:r>
          </a:p>
          <a:p>
            <a:r>
              <a:rPr lang="en-US" sz="3600" dirty="0" smtClean="0"/>
              <a:t>No single personality characteristic is a good predictor of group behavior.</a:t>
            </a:r>
            <a:endParaRPr lang="en-IN" sz="36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7772400" cy="914400"/>
          </a:xfrm>
        </p:spPr>
        <p:txBody>
          <a:bodyPr/>
          <a:lstStyle/>
          <a:p>
            <a:r>
              <a:rPr lang="en-US" dirty="0" smtClean="0"/>
              <a:t>Group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marL="582930" indent="-514350">
              <a:buFont typeface="+mj-lt"/>
              <a:buAutoNum type="arabicPeriod"/>
            </a:pPr>
            <a:r>
              <a:rPr lang="en-US" i="1" dirty="0" smtClean="0"/>
              <a:t>Formal Leadership</a:t>
            </a:r>
            <a:endParaRPr lang="en-IN" dirty="0" smtClean="0"/>
          </a:p>
          <a:p>
            <a:pPr marL="582930" indent="-514350">
              <a:buFont typeface="+mj-lt"/>
              <a:buAutoNum type="arabicPeriod"/>
            </a:pPr>
            <a:r>
              <a:rPr lang="en-US" i="1" dirty="0" smtClean="0"/>
              <a:t>Roles</a:t>
            </a:r>
          </a:p>
          <a:p>
            <a:pPr marL="582930" indent="-514350">
              <a:buFont typeface="+mj-lt"/>
              <a:buAutoNum type="arabicPeriod"/>
            </a:pPr>
            <a:r>
              <a:rPr lang="en-US" i="1" dirty="0" smtClean="0"/>
              <a:t>Role Structures</a:t>
            </a:r>
            <a:endParaRPr lang="en-IN" dirty="0" smtClean="0"/>
          </a:p>
          <a:p>
            <a:pPr marL="582930" indent="-514350">
              <a:buFont typeface="+mj-lt"/>
              <a:buAutoNum type="arabicPeriod"/>
            </a:pPr>
            <a:r>
              <a:rPr lang="en-US" i="1" dirty="0" smtClean="0"/>
              <a:t>Role perception</a:t>
            </a:r>
            <a:endParaRPr lang="en-IN" dirty="0" smtClean="0"/>
          </a:p>
          <a:p>
            <a:pPr marL="582930" indent="-514350">
              <a:buFont typeface="+mj-lt"/>
              <a:buAutoNum type="arabicPeriod"/>
            </a:pPr>
            <a:r>
              <a:rPr lang="en-US" i="1" dirty="0" smtClean="0"/>
              <a:t>Role expectations</a:t>
            </a:r>
            <a:endParaRPr lang="en-IN" dirty="0" smtClean="0"/>
          </a:p>
          <a:p>
            <a:pPr marL="582930" indent="-514350">
              <a:buFont typeface="+mj-lt"/>
              <a:buAutoNum type="arabicPeriod"/>
            </a:pPr>
            <a:r>
              <a:rPr lang="en-US" i="1" dirty="0" smtClean="0"/>
              <a:t>Role conflict</a:t>
            </a:r>
          </a:p>
          <a:p>
            <a:pPr marL="582930" indent="-514350">
              <a:buFont typeface="+mj-lt"/>
              <a:buAutoNum type="arabicPeriod"/>
            </a:pPr>
            <a:r>
              <a:rPr lang="en-US" i="1" dirty="0" smtClean="0"/>
              <a:t>Role Overload</a:t>
            </a:r>
          </a:p>
          <a:p>
            <a:pPr marL="582930" indent="-514350">
              <a:buFont typeface="+mj-lt"/>
              <a:buAutoNum type="arabicPeriod"/>
            </a:pPr>
            <a:r>
              <a:rPr lang="en-US" i="1" dirty="0" smtClean="0"/>
              <a:t>Role Ambiguity</a:t>
            </a:r>
            <a:endParaRPr lang="en-IN" dirty="0" smtClean="0"/>
          </a:p>
          <a:p>
            <a:pPr marL="582930" indent="-51435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7772400" cy="1066800"/>
          </a:xfrm>
        </p:spPr>
        <p:txBody>
          <a:bodyPr/>
          <a:lstStyle/>
          <a:p>
            <a:r>
              <a:rPr lang="en-US" sz="6600" dirty="0" smtClean="0"/>
              <a:t>NORMS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905000"/>
            <a:ext cx="7772400" cy="32004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Performance norms</a:t>
            </a:r>
          </a:p>
          <a:p>
            <a:r>
              <a:rPr lang="en-US" sz="3600" dirty="0" smtClean="0"/>
              <a:t>Appearance norms</a:t>
            </a:r>
          </a:p>
          <a:p>
            <a:r>
              <a:rPr lang="en-US" sz="3600" dirty="0" smtClean="0"/>
              <a:t>Social arrangement norms</a:t>
            </a:r>
          </a:p>
          <a:p>
            <a:r>
              <a:rPr lang="en-US" sz="3600" dirty="0" smtClean="0"/>
              <a:t>Allocation of resources norms</a:t>
            </a:r>
            <a:endParaRPr lang="en-US"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772400" cy="914400"/>
          </a:xfrm>
        </p:spPr>
        <p:txBody>
          <a:bodyPr/>
          <a:lstStyle/>
          <a:p>
            <a:r>
              <a:rPr lang="en-US" dirty="0" smtClean="0"/>
              <a:t>Conformity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7772400" cy="4953000"/>
          </a:xfrm>
        </p:spPr>
        <p:txBody>
          <a:bodyPr/>
          <a:lstStyle/>
          <a:p>
            <a:r>
              <a:rPr lang="en-US" dirty="0" smtClean="0"/>
              <a:t>Groups can place strong pressures on individual members to change their attitudes &amp; behaviors to conform to the group’s standard.</a:t>
            </a:r>
          </a:p>
          <a:p>
            <a:r>
              <a:rPr lang="en-US" dirty="0" smtClean="0"/>
              <a:t>Reference group is characterized as one where the person is aware of the others, the person defines himself or herself as a member or would like to be member and the person feels that the group members are significant to him/her.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249</TotalTime>
  <Words>501</Words>
  <Application>Microsoft Office PowerPoint</Application>
  <PresentationFormat>On-screen Show (4:3)</PresentationFormat>
  <Paragraphs>92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Metro</vt:lpstr>
      <vt:lpstr>CHAPTER 10</vt:lpstr>
      <vt:lpstr>Introduction:</vt:lpstr>
      <vt:lpstr>Classification of Groups: </vt:lpstr>
      <vt:lpstr>Models of Group Development:</vt:lpstr>
      <vt:lpstr>Punctuated Equilibrium Model  </vt:lpstr>
      <vt:lpstr>Group Member Resources</vt:lpstr>
      <vt:lpstr>Group Structure</vt:lpstr>
      <vt:lpstr>NORMS</vt:lpstr>
      <vt:lpstr>Conformity </vt:lpstr>
      <vt:lpstr>Status: </vt:lpstr>
      <vt:lpstr>Decision making in Groups:</vt:lpstr>
      <vt:lpstr>Techniques of Decision making</vt:lpstr>
      <vt:lpstr>Group Thinking: </vt:lpstr>
      <vt:lpstr>Symptoms of Groupthink:</vt:lpstr>
      <vt:lpstr>Other …</vt:lpstr>
      <vt:lpstr>Understanding Work Teams</vt:lpstr>
    </vt:vector>
  </TitlesOfParts>
  <Company>Solitaire Global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10</dc:title>
  <dc:creator>mansi</dc:creator>
  <cp:lastModifiedBy>mansi</cp:lastModifiedBy>
  <cp:revision>25</cp:revision>
  <dcterms:created xsi:type="dcterms:W3CDTF">2010-06-11T05:17:22Z</dcterms:created>
  <dcterms:modified xsi:type="dcterms:W3CDTF">2010-06-12T07:30:57Z</dcterms:modified>
</cp:coreProperties>
</file>